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5" r:id="rId4"/>
    <p:sldId id="278" r:id="rId5"/>
    <p:sldId id="281" r:id="rId6"/>
    <p:sldId id="268" r:id="rId7"/>
    <p:sldId id="289" r:id="rId8"/>
    <p:sldId id="286" r:id="rId9"/>
    <p:sldId id="282" r:id="rId10"/>
    <p:sldId id="295" r:id="rId11"/>
    <p:sldId id="284" r:id="rId12"/>
    <p:sldId id="293" r:id="rId13"/>
    <p:sldId id="297" r:id="rId14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38" autoAdjust="0"/>
    <p:restoredTop sz="93837" autoAdjust="0"/>
  </p:normalViewPr>
  <p:slideViewPr>
    <p:cSldViewPr snapToGrid="0">
      <p:cViewPr varScale="1">
        <p:scale>
          <a:sx n="86" d="100"/>
          <a:sy n="86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9F1EC-4AF4-4D74-9419-EAA81A2F63E3}" type="datetimeFigureOut">
              <a:rPr lang="zh-HK" altLang="en-US" smtClean="0"/>
              <a:t>29/11/2024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CC9EC-946B-4240-9E81-9E4D43FFED1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926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2407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教師參考資料：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水管以陶泥製造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8437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教師參考資料：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骰子以陶泥製造；博弈：指棋局遊戲／賭博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58332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教師參考資料：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骰子以陶泥製造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727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37303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教師參考資料</a:t>
            </a:r>
            <a:r>
              <a:rPr lang="zh-TW" altLang="en-US" dirty="0">
                <a:sym typeface="Wingdings" panose="05000000000000000000" pitchFamily="2" charset="2"/>
              </a:rPr>
              <a:t>：</a:t>
            </a:r>
            <a:endParaRPr lang="en-US" altLang="zh-TW" dirty="0">
              <a:sym typeface="Wingdings" panose="05000000000000000000" pitchFamily="2" charset="2"/>
            </a:endParaRPr>
          </a:p>
          <a:p>
            <a:r>
              <a:rPr lang="zh-TW" altLang="en-US" dirty="0">
                <a:sym typeface="Wingdings" panose="05000000000000000000" pitchFamily="2" charset="2"/>
              </a:rPr>
              <a:t>文物名稱：八卦紋青瓷香爐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7396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教師參考資料：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文物名稱：褐釉瓜棱罐、褐釉四繫罐；</a:t>
            </a:r>
            <a:r>
              <a:rPr lang="zh-TW" altLang="en-US" sz="1200" b="0" dirty="0">
                <a:solidFill>
                  <a:srgbClr val="FF0000"/>
                </a:solidFill>
              </a:rPr>
              <a:t>屬粗陶器具</a:t>
            </a:r>
            <a:endParaRPr lang="zh-HK" altLang="en-US" sz="1200" b="0" dirty="0">
              <a:solidFill>
                <a:srgbClr val="FF0000"/>
              </a:solidFill>
            </a:endParaRPr>
          </a:p>
          <a:p>
            <a:endParaRPr lang="zh-TW" altLang="en-US" dirty="0"/>
          </a:p>
          <a:p>
            <a:endParaRPr lang="zh-TW" altLang="en-US" dirty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3091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5940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/>
              <a:t>教師參考資料：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文物名稱：</a:t>
            </a:r>
            <a:r>
              <a:rPr lang="zh-TW" altLang="en-US" sz="1200" b="0" dirty="0">
                <a:solidFill>
                  <a:srgbClr val="FF0000"/>
                </a:solidFill>
              </a:rPr>
              <a:t>刻劃紋碗及盤（圖左）、花卉紋褐彩盤（圖中）及劃花青黃釉碗（圖右）</a:t>
            </a:r>
            <a:endParaRPr lang="zh-HK" altLang="en-US" sz="1200" b="0" dirty="0">
              <a:solidFill>
                <a:srgbClr val="FF0000"/>
              </a:solidFill>
            </a:endParaRPr>
          </a:p>
          <a:p>
            <a:endParaRPr lang="zh-TW" altLang="en-US" dirty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588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教師參考資料：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文物名稱：黑釉茶盞、醬釉盞托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3507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1389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教師參考資料：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文物名稱：蓮瓣紋</a:t>
            </a:r>
            <a:r>
              <a:rPr lang="zh-HK" altLang="en-US" dirty="0"/>
              <a:t>瓦當</a:t>
            </a:r>
            <a:r>
              <a:rPr lang="zh-TW" altLang="en-US" dirty="0"/>
              <a:t>（圖右上角）、</a:t>
            </a:r>
            <a:r>
              <a:rPr lang="zh-HK" altLang="en-US" dirty="0"/>
              <a:t>牡丹紋瓦當</a:t>
            </a:r>
            <a:r>
              <a:rPr lang="zh-TW" altLang="en-US" dirty="0"/>
              <a:t>（其他）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647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29/11/2024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060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29/11/2024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962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29/11/2024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049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29/11/2024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406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29/11/2024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319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29/11/2024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159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29/11/2024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44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29/11/2024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581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29/11/2024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337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29/11/2024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082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29/11/2024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5045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83619-E5A1-444B-B824-D3ECC9F67F46}" type="datetimeFigureOut">
              <a:rPr lang="zh-HK" altLang="en-US" smtClean="0"/>
              <a:t>29/11/2024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104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o.gov.hk/tc/visitor-centre/exhibitions/sung-wong-toi-station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216" y="1940313"/>
            <a:ext cx="11194318" cy="2600874"/>
          </a:xfrm>
          <a:solidFill>
            <a:schemeClr val="accent4">
              <a:lumMod val="20000"/>
              <a:lumOff val="80000"/>
              <a:alpha val="82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zh-TW" altLang="en-US" sz="12000" b="1" dirty="0">
                <a:solidFill>
                  <a:srgbClr val="7030A0"/>
                </a:solidFill>
              </a:rPr>
              <a:t>宋皇臺與昔日香港</a:t>
            </a:r>
            <a:br>
              <a:rPr lang="en-US" altLang="zh-TW" sz="12000" b="1" dirty="0">
                <a:solidFill>
                  <a:srgbClr val="7030A0"/>
                </a:solidFill>
              </a:rPr>
            </a:br>
            <a:br>
              <a:rPr lang="en-US" altLang="zh-HK" sz="3100" b="1" dirty="0"/>
            </a:br>
            <a:endParaRPr lang="zh-HK" altLang="en-US" sz="27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9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20" y="10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歷史文物考考你</a:t>
            </a:r>
            <a:endParaRPr lang="zh-HK" alt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508472" y="1040104"/>
            <a:ext cx="907980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瓦當：</a:t>
            </a:r>
            <a:r>
              <a:rPr lang="zh-TW" altLang="en-US" sz="3600" b="1" dirty="0">
                <a:solidFill>
                  <a:srgbClr val="FF0000"/>
                </a:solidFill>
              </a:rPr>
              <a:t>放置在屋脊的筒瓦前端，以便屋頂排</a:t>
            </a:r>
            <a:endParaRPr lang="en-US" altLang="zh-TW" sz="3600" b="1" dirty="0">
              <a:solidFill>
                <a:srgbClr val="FF0000"/>
              </a:solidFill>
            </a:endParaRPr>
          </a:p>
          <a:p>
            <a:r>
              <a:rPr lang="en-US" altLang="zh-TW" sz="3600" b="1" dirty="0">
                <a:solidFill>
                  <a:srgbClr val="FF0000"/>
                </a:solidFill>
              </a:rPr>
              <a:t>             </a:t>
            </a:r>
            <a:r>
              <a:rPr lang="zh-TW" altLang="en-US" sz="3600" b="1" dirty="0">
                <a:solidFill>
                  <a:srgbClr val="FF0000"/>
                </a:solidFill>
              </a:rPr>
              <a:t>水及防止風雨侵蝕。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5" t="22840" r="45482" b="33485"/>
          <a:stretch/>
        </p:blipFill>
        <p:spPr>
          <a:xfrm rot="5400000">
            <a:off x="4665552" y="1963433"/>
            <a:ext cx="3124934" cy="4417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Cloud Callout 13"/>
          <p:cNvSpPr/>
          <p:nvPr/>
        </p:nvSpPr>
        <p:spPr>
          <a:xfrm>
            <a:off x="232356" y="2107722"/>
            <a:ext cx="2753733" cy="2441494"/>
          </a:xfrm>
          <a:prstGeom prst="cloudCallout">
            <a:avLst>
              <a:gd name="adj1" fmla="val 20400"/>
              <a:gd name="adj2" fmla="val 8100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771712" y="2186286"/>
            <a:ext cx="1817371" cy="1910812"/>
            <a:chOff x="603038" y="2067124"/>
            <a:chExt cx="1661874" cy="1820470"/>
          </a:xfrm>
        </p:grpSpPr>
        <p:grpSp>
          <p:nvGrpSpPr>
            <p:cNvPr id="3" name="Group 2"/>
            <p:cNvGrpSpPr/>
            <p:nvPr/>
          </p:nvGrpSpPr>
          <p:grpSpPr>
            <a:xfrm>
              <a:off x="603038" y="2079919"/>
              <a:ext cx="1661874" cy="1807675"/>
              <a:chOff x="575859" y="2072806"/>
              <a:chExt cx="1363839" cy="1524339"/>
            </a:xfrm>
          </p:grpSpPr>
          <p:pic>
            <p:nvPicPr>
              <p:cNvPr id="7" name="Picture 6"/>
              <p:cNvPicPr/>
              <p:nvPr/>
            </p:nvPicPr>
            <p:blipFill rotWithShape="1">
              <a:blip r:embed="rId5"/>
              <a:srcRect l="8853" t="8302" r="54902" b="22040"/>
              <a:stretch/>
            </p:blipFill>
            <p:spPr bwMode="auto">
              <a:xfrm>
                <a:off x="575859" y="2072806"/>
                <a:ext cx="1363839" cy="1524339"/>
              </a:xfrm>
              <a:prstGeom prst="ellipse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9" name="Picture 8"/>
              <p:cNvPicPr/>
              <p:nvPr/>
            </p:nvPicPr>
            <p:blipFill rotWithShape="1">
              <a:blip r:embed="rId5"/>
              <a:srcRect l="23823" t="10309" r="61900" b="83174"/>
              <a:stretch/>
            </p:blipFill>
            <p:spPr bwMode="auto">
              <a:xfrm>
                <a:off x="1150907" y="2256669"/>
                <a:ext cx="537210" cy="290908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1102484" y="2067124"/>
              <a:ext cx="7924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/>
                <a:t>瓦當</a:t>
              </a:r>
              <a:endParaRPr lang="zh-HK" altLang="en-US" sz="2400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1368890" y="2470447"/>
              <a:ext cx="262161" cy="267614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685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20" y="10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歷史文物考考你</a:t>
            </a:r>
            <a:endParaRPr lang="zh-HK" alt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3" t="33632" r="20547" b="29752"/>
          <a:stretch/>
        </p:blipFill>
        <p:spPr>
          <a:xfrm>
            <a:off x="2696232" y="2459520"/>
            <a:ext cx="7063576" cy="4036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815183" y="1020695"/>
            <a:ext cx="682567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水管：</a:t>
            </a:r>
            <a:r>
              <a:rPr lang="zh-TW" altLang="en-US" sz="3600" b="1" dirty="0">
                <a:solidFill>
                  <a:srgbClr val="FF0000"/>
                </a:solidFill>
              </a:rPr>
              <a:t>可能是用作排水或輸水，  </a:t>
            </a:r>
            <a:endParaRPr lang="en-US" altLang="zh-TW" sz="3600" b="1" dirty="0">
              <a:solidFill>
                <a:srgbClr val="FF0000"/>
              </a:solidFill>
            </a:endParaRPr>
          </a:p>
          <a:p>
            <a:r>
              <a:rPr lang="en-US" altLang="zh-TW" sz="3600" b="1" dirty="0">
                <a:solidFill>
                  <a:srgbClr val="FF0000"/>
                </a:solidFill>
              </a:rPr>
              <a:t>              </a:t>
            </a:r>
            <a:r>
              <a:rPr lang="zh-TW" altLang="en-US" sz="3600" b="1" dirty="0">
                <a:solidFill>
                  <a:srgbClr val="FF0000"/>
                </a:solidFill>
              </a:rPr>
              <a:t>真正用途未明。</a:t>
            </a:r>
          </a:p>
        </p:txBody>
      </p:sp>
    </p:spTree>
    <p:extLst>
      <p:ext uri="{BB962C8B-B14F-4D97-AF65-F5344CB8AC3E}">
        <p14:creationId xmlns:p14="http://schemas.microsoft.com/office/powerpoint/2010/main" val="235360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6410" y="-8353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23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歷史文物考考你</a:t>
            </a:r>
            <a:endParaRPr lang="zh-HK" alt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184" y="1156564"/>
            <a:ext cx="7101701" cy="5323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0057" y="1822563"/>
            <a:ext cx="2285214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/>
              <a:t>這粒骰子與大家在遊戲中所用的骰子有什麼分別？</a:t>
            </a:r>
            <a:endParaRPr lang="zh-HK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0190" y="4663134"/>
            <a:ext cx="228521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</a:rPr>
              <a:t>其中三面為一點，另外三面為四點</a:t>
            </a:r>
            <a:endParaRPr lang="zh-HK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2532" y="1002397"/>
            <a:ext cx="873500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骰：</a:t>
            </a:r>
            <a:r>
              <a:rPr lang="zh-TW" altLang="en-US" sz="3600" b="1" dirty="0">
                <a:solidFill>
                  <a:srgbClr val="FF0000"/>
                </a:solidFill>
              </a:rPr>
              <a:t>應為遊戲或博弈用具，真正用途未明。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51374" y="6511240"/>
            <a:ext cx="325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dirty="0"/>
              <a:t>（博弈：指棋局遊戲／賭博）</a:t>
            </a:r>
          </a:p>
        </p:txBody>
      </p:sp>
    </p:spTree>
    <p:extLst>
      <p:ext uri="{BB962C8B-B14F-4D97-AF65-F5344CB8AC3E}">
        <p14:creationId xmlns:p14="http://schemas.microsoft.com/office/powerpoint/2010/main" val="67771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6410" y="-8353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897" y="1143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參考資料</a:t>
            </a:r>
            <a:endParaRPr lang="zh-HK" alt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069021" y="2543484"/>
            <a:ext cx="1046547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古物古蹟辦事處</a:t>
            </a:r>
            <a:r>
              <a:rPr lang="en-US" altLang="zh-TW" sz="3600" dirty="0"/>
              <a:t>-</a:t>
            </a:r>
            <a:r>
              <a:rPr lang="zh-TW" altLang="en-US" sz="3600" dirty="0"/>
              <a:t>宋皇臺站考古陳列</a:t>
            </a:r>
            <a:endParaRPr lang="en-US" altLang="zh-HK" sz="3600" dirty="0"/>
          </a:p>
          <a:p>
            <a:r>
              <a:rPr lang="en-US" altLang="zh-HK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https://www.amo.gov.hk/tc/visitor-centre/exhibitions/sung-wong-toi-station/index.html</a:t>
            </a:r>
            <a:endParaRPr lang="en-US" altLang="zh-H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1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0" y="0"/>
            <a:ext cx="1228725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042" y="2327201"/>
            <a:ext cx="11191165" cy="2203597"/>
          </a:xfrm>
          <a:solidFill>
            <a:schemeClr val="accent4">
              <a:lumMod val="20000"/>
              <a:lumOff val="80000"/>
              <a:alpha val="63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sz="6000" b="1" dirty="0">
                <a:solidFill>
                  <a:srgbClr val="7030A0"/>
                </a:solidFill>
              </a:rPr>
              <a:t>歷史文物考考你</a:t>
            </a:r>
            <a:endParaRPr lang="en-US" altLang="zh-TW" sz="6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TW" altLang="en-US" sz="3600" b="1" dirty="0"/>
              <a:t>以下是在宋皇臺站考古工作出土的宋元時期文物，這些文物已經埋藏在地下超過七百年，大家能猜猜它們的用途嗎</a:t>
            </a:r>
            <a:r>
              <a:rPr lang="en-US" altLang="zh-TW" sz="3600" b="1" dirty="0"/>
              <a:t>?</a:t>
            </a:r>
            <a:endParaRPr lang="zh-HK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0805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20" y="10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歷史文物考考你</a:t>
            </a:r>
            <a:endParaRPr lang="zh-HK" alt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872437" y="1601893"/>
            <a:ext cx="451920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/>
              <a:t>香爐獸足：</a:t>
            </a:r>
            <a:r>
              <a:rPr lang="zh-TW" altLang="en-US" sz="3600" b="1" dirty="0">
                <a:solidFill>
                  <a:srgbClr val="FF0000"/>
                </a:solidFill>
              </a:rPr>
              <a:t>支撐香爐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0" b="41860"/>
          <a:stretch/>
        </p:blipFill>
        <p:spPr>
          <a:xfrm>
            <a:off x="360218" y="2670940"/>
            <a:ext cx="11530757" cy="332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5310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歷史文物考考你</a:t>
            </a:r>
            <a:endParaRPr lang="zh-HK" alt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9" t="30077" r="11473" b="23721"/>
          <a:stretch/>
        </p:blipFill>
        <p:spPr>
          <a:xfrm rot="10800000">
            <a:off x="3536544" y="1997915"/>
            <a:ext cx="5023662" cy="4377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85147" y="1192009"/>
            <a:ext cx="55264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/>
              <a:t>香爐：</a:t>
            </a:r>
            <a:r>
              <a:rPr lang="zh-TW" altLang="en-US" sz="3600" b="1" dirty="0">
                <a:solidFill>
                  <a:srgbClr val="FF0000"/>
                </a:solidFill>
              </a:rPr>
              <a:t>在祭祀儀式中使用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0" y="-1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32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歷史文物考考你</a:t>
            </a:r>
            <a:endParaRPr lang="zh-HK" altLang="en-US" sz="5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7" r="22932" b="21063"/>
          <a:stretch/>
        </p:blipFill>
        <p:spPr>
          <a:xfrm rot="10800000">
            <a:off x="2397476" y="2258918"/>
            <a:ext cx="7745140" cy="4312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318139" y="1339560"/>
            <a:ext cx="375596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/>
              <a:t>陶罐：</a:t>
            </a:r>
            <a:r>
              <a:rPr lang="zh-TW" altLang="en-US" sz="3600" b="1" dirty="0">
                <a:solidFill>
                  <a:srgbClr val="FF0000"/>
                </a:solidFill>
              </a:rPr>
              <a:t>貯存食物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0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-44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歷史文物考考你</a:t>
            </a:r>
            <a:endParaRPr lang="zh-HK" altLang="en-US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420" y="2192923"/>
            <a:ext cx="6707909" cy="4380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11393" y="1262413"/>
            <a:ext cx="52739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青瓷器蓋：</a:t>
            </a:r>
            <a:r>
              <a:rPr lang="zh-TW" altLang="en-US" sz="3600" b="1" dirty="0">
                <a:solidFill>
                  <a:srgbClr val="FF0000"/>
                </a:solidFill>
              </a:rPr>
              <a:t>蓋在青瓷器上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9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20" y="10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歷史文物考考你</a:t>
            </a:r>
            <a:endParaRPr lang="zh-HK" alt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242233" y="1247419"/>
            <a:ext cx="398291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/>
              <a:t>碗及盤：</a:t>
            </a:r>
            <a:r>
              <a:rPr lang="zh-TW" altLang="en-US" sz="3600" b="1" dirty="0">
                <a:solidFill>
                  <a:srgbClr val="FF0000"/>
                </a:solidFill>
              </a:rPr>
              <a:t>盛載食物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6" t="21550" r="2946" b="29147"/>
          <a:stretch/>
        </p:blipFill>
        <p:spPr>
          <a:xfrm>
            <a:off x="57764" y="3189716"/>
            <a:ext cx="4637753" cy="21848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5" r="29147" b="6202"/>
          <a:stretch/>
        </p:blipFill>
        <p:spPr>
          <a:xfrm rot="10800000">
            <a:off x="5039378" y="2847482"/>
            <a:ext cx="3166041" cy="2499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2" t="47597" r="12132" b="30892"/>
          <a:stretch/>
        </p:blipFill>
        <p:spPr>
          <a:xfrm>
            <a:off x="8549279" y="3133881"/>
            <a:ext cx="3317350" cy="2212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Cloud Callout 10"/>
          <p:cNvSpPr/>
          <p:nvPr/>
        </p:nvSpPr>
        <p:spPr>
          <a:xfrm>
            <a:off x="-119187" y="673414"/>
            <a:ext cx="4552428" cy="2873270"/>
          </a:xfrm>
          <a:prstGeom prst="cloudCallout">
            <a:avLst>
              <a:gd name="adj1" fmla="val 71020"/>
              <a:gd name="adj2" fmla="val 91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有些出土的陶瓷來自其他地方，如產自福建窰口和江西景德鎮窰口，可見當時香港與內地已有貿易往來。</a:t>
            </a:r>
            <a:endParaRPr lang="zh-HK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869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20" y="10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歷史文物考考你</a:t>
            </a:r>
            <a:endParaRPr lang="zh-HK" alt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950494" y="1336196"/>
            <a:ext cx="455505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/>
              <a:t>茶杯及茶杯托：</a:t>
            </a:r>
            <a:r>
              <a:rPr lang="zh-TW" altLang="en-US" sz="3600" b="1" dirty="0">
                <a:solidFill>
                  <a:srgbClr val="FF0000"/>
                </a:solidFill>
              </a:rPr>
              <a:t>飲茶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6" t="34884" r="17541" b="38295"/>
          <a:stretch/>
        </p:blipFill>
        <p:spPr>
          <a:xfrm>
            <a:off x="2753979" y="2356339"/>
            <a:ext cx="7195872" cy="4219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Cloud Callout 3"/>
          <p:cNvSpPr/>
          <p:nvPr/>
        </p:nvSpPr>
        <p:spPr>
          <a:xfrm>
            <a:off x="8671560" y="1461609"/>
            <a:ext cx="3520440" cy="2400300"/>
          </a:xfrm>
          <a:prstGeom prst="cloudCallout">
            <a:avLst>
              <a:gd name="adj1" fmla="val -49729"/>
              <a:gd name="adj2" fmla="val 7488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茶具的發現反映了飲茶可能是當時香港的民間風尚！</a:t>
            </a:r>
            <a:endParaRPr lang="zh-HK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40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1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7030A0"/>
                </a:solidFill>
              </a:rPr>
              <a:t>歷史文物考考你</a:t>
            </a:r>
            <a:endParaRPr lang="zh-HK" alt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 t="15194" r="38527" b="50077"/>
          <a:stretch/>
        </p:blipFill>
        <p:spPr>
          <a:xfrm>
            <a:off x="2422798" y="2451701"/>
            <a:ext cx="7610442" cy="3955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43953" y="1171963"/>
            <a:ext cx="736813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/>
              <a:t>板瓦：</a:t>
            </a:r>
            <a:r>
              <a:rPr lang="zh-TW" altLang="en-US" sz="3600" b="1" dirty="0">
                <a:solidFill>
                  <a:srgbClr val="FF0000"/>
                </a:solidFill>
              </a:rPr>
              <a:t>放在屋頂上以阻擋雨水滲透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-95250" y="1818294"/>
            <a:ext cx="4004364" cy="2873270"/>
          </a:xfrm>
          <a:prstGeom prst="cloudCallout">
            <a:avLst>
              <a:gd name="adj1" fmla="val 20400"/>
              <a:gd name="adj2" fmla="val 8100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這些建築構件的發現反映了古代香港的建築情況。</a:t>
            </a:r>
            <a:endParaRPr lang="zh-HK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580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479</Words>
  <Application>Microsoft Office PowerPoint</Application>
  <PresentationFormat>寬螢幕</PresentationFormat>
  <Paragraphs>64</Paragraphs>
  <Slides>13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新細明體</vt:lpstr>
      <vt:lpstr>Arial</vt:lpstr>
      <vt:lpstr>Calibri</vt:lpstr>
      <vt:lpstr>Calibri Light</vt:lpstr>
      <vt:lpstr>Times New Roman</vt:lpstr>
      <vt:lpstr>Wingdings</vt:lpstr>
      <vt:lpstr>Office Theme</vt:lpstr>
      <vt:lpstr>宋皇臺與昔日香港  </vt:lpstr>
      <vt:lpstr>PowerPoint 簡報</vt:lpstr>
      <vt:lpstr>歷史文物考考你</vt:lpstr>
      <vt:lpstr>歷史文物考考你</vt:lpstr>
      <vt:lpstr>歷史文物考考你</vt:lpstr>
      <vt:lpstr>歷史文物考考你</vt:lpstr>
      <vt:lpstr>歷史文物考考你</vt:lpstr>
      <vt:lpstr>歷史文物考考你</vt:lpstr>
      <vt:lpstr>歷史文物考考你</vt:lpstr>
      <vt:lpstr>歷史文物考考你</vt:lpstr>
      <vt:lpstr>歷史文物考考你</vt:lpstr>
      <vt:lpstr>歷史文物考考你</vt:lpstr>
      <vt:lpstr>參考資料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宋皇臺與昔日香港 猜猜我是誰</dc:title>
  <dc:creator>K&amp;P</dc:creator>
  <cp:lastModifiedBy>CDO(K&amp;P/GS)1</cp:lastModifiedBy>
  <cp:revision>71</cp:revision>
  <dcterms:created xsi:type="dcterms:W3CDTF">2023-04-21T04:39:23Z</dcterms:created>
  <dcterms:modified xsi:type="dcterms:W3CDTF">2024-11-29T02:36:46Z</dcterms:modified>
</cp:coreProperties>
</file>